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440" r:id="rId1"/>
  </p:sldMasterIdLst>
  <p:notesMasterIdLst>
    <p:notesMasterId r:id="rId3"/>
  </p:notesMasterIdLst>
  <p:handoutMasterIdLst>
    <p:handoutMasterId r:id="rId4"/>
  </p:handoutMasterIdLst>
  <p:sldIdLst>
    <p:sldId id="259" r:id="rId2"/>
  </p:sldIdLst>
  <p:sldSz cx="6858000" cy="12601575"/>
  <p:notesSz cx="6797675" cy="9926638"/>
  <p:embeddedFontLst>
    <p:embeddedFont>
      <p:font typeface="Calibri" panose="020F0502020204030204" pitchFamily="34" charset="0"/>
      <p:regular r:id="rId5"/>
      <p:bold r:id="rId6"/>
      <p:italic r:id="rId7"/>
      <p:boldItalic r:id="rId8"/>
    </p:embeddedFont>
    <p:embeddedFont>
      <p:font typeface="Frutiger45-Light" panose="020B0604020202020204"/>
      <p:regular r:id="rId9"/>
    </p:embeddedFont>
    <p:embeddedFont>
      <p:font typeface="Frutiger55Roman" panose="020B0604020202020204"/>
      <p:regular r:id="rId10"/>
    </p:embeddedFont>
    <p:embeddedFont>
      <p:font typeface="Frutiger77-CondensedBlack" panose="020B0604020202020204"/>
      <p:bold r:id="rId11"/>
    </p:embeddedFont>
  </p:embeddedFontLst>
  <p:defaultTextStyle>
    <a:defPPr>
      <a:defRPr lang="de-DE"/>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434" userDrawn="1">
          <p15:clr>
            <a:srgbClr val="A4A3A4"/>
          </p15:clr>
        </p15:guide>
        <p15:guide id="2" pos="2880">
          <p15:clr>
            <a:srgbClr val="A4A3A4"/>
          </p15:clr>
        </p15:guide>
        <p15:guide id="3" pos="249" userDrawn="1">
          <p15:clr>
            <a:srgbClr val="A4A3A4"/>
          </p15:clr>
        </p15:guide>
        <p15:guide id="4" orient="horz" pos="3969">
          <p15:clr>
            <a:srgbClr val="A4A3A4"/>
          </p15:clr>
        </p15:guide>
        <p15:guide id="5"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88" autoAdjust="0"/>
  </p:normalViewPr>
  <p:slideViewPr>
    <p:cSldViewPr>
      <p:cViewPr varScale="1">
        <p:scale>
          <a:sx n="68" d="100"/>
          <a:sy n="68" d="100"/>
        </p:scale>
        <p:origin x="3246" y="150"/>
      </p:cViewPr>
      <p:guideLst>
        <p:guide orient="horz" pos="1434"/>
        <p:guide pos="2880"/>
        <p:guide pos="249"/>
        <p:guide orient="horz" pos="3969"/>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623B512-05E4-464F-BDA2-6594EF79BF7C}" type="datetimeFigureOut">
              <a:rPr lang="de-DE" smtClean="0"/>
              <a:t>20.04.2022</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de-DE"/>
              <a:t>1&amp;1 De-Mail ist ein Angebot für Kunden der 1&amp;1 Internet AG, das durch unseren Technologiepartner 1&amp;1 De-Mail GmbH bereitgestellt wird. Der Nutzungsvertrag wird mit der 1&amp;1 De-Mail GmbH abgeschlossen.</a:t>
            </a:r>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0E54552-7E33-4C56-9412-5E32EF77CEDA}" type="slidenum">
              <a:rPr lang="de-DE" smtClean="0"/>
              <a:t>‹Nr.›</a:t>
            </a:fld>
            <a:endParaRPr lang="de-DE"/>
          </a:p>
        </p:txBody>
      </p:sp>
    </p:spTree>
    <p:extLst>
      <p:ext uri="{BB962C8B-B14F-4D97-AF65-F5344CB8AC3E}">
        <p14:creationId xmlns:p14="http://schemas.microsoft.com/office/powerpoint/2010/main" val="29766009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F83170D-6A9A-4330-A612-4BA434A7920A}" type="datetimeFigureOut">
              <a:rPr lang="de-DE" smtClean="0"/>
              <a:t>20.04.2022</a:t>
            </a:fld>
            <a:endParaRPr lang="de-DE"/>
          </a:p>
        </p:txBody>
      </p:sp>
      <p:sp>
        <p:nvSpPr>
          <p:cNvPr id="4" name="Folienbildplatzhalter 3"/>
          <p:cNvSpPr>
            <a:spLocks noGrp="1" noRot="1" noChangeAspect="1"/>
          </p:cNvSpPr>
          <p:nvPr>
            <p:ph type="sldImg" idx="2"/>
          </p:nvPr>
        </p:nvSpPr>
        <p:spPr>
          <a:xfrm>
            <a:off x="2386013" y="744538"/>
            <a:ext cx="202565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r>
              <a:rPr lang="de-DE"/>
              <a:t>1&amp;1 De-Mail ist ein Angebot für Kunden der 1&amp;1 Internet AG, das durch unseren Technologiepartner 1&amp;1 De-Mail GmbH bereitgestellt wird. Der Nutzungsvertrag wird mit der 1&amp;1 De-Mail GmbH abgeschlossen.</a:t>
            </a:r>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968FC73-9843-4755-87D2-04924F269BD1}" type="slidenum">
              <a:rPr lang="de-DE" smtClean="0"/>
              <a:t>‹Nr.›</a:t>
            </a:fld>
            <a:endParaRPr lang="de-DE"/>
          </a:p>
        </p:txBody>
      </p:sp>
    </p:spTree>
    <p:extLst>
      <p:ext uri="{BB962C8B-B14F-4D97-AF65-F5344CB8AC3E}">
        <p14:creationId xmlns:p14="http://schemas.microsoft.com/office/powerpoint/2010/main" val="12510516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914661"/>
            <a:ext cx="5829300" cy="2701171"/>
          </a:xfrm>
        </p:spPr>
        <p:txBody>
          <a:bodyPr/>
          <a:lstStyle/>
          <a:p>
            <a:r>
              <a:rPr lang="de-DE"/>
              <a:t>Titelmasterformat durch Klicken bearbeiten</a:t>
            </a:r>
          </a:p>
        </p:txBody>
      </p:sp>
      <p:sp>
        <p:nvSpPr>
          <p:cNvPr id="3" name="Untertitel 2"/>
          <p:cNvSpPr>
            <a:spLocks noGrp="1"/>
          </p:cNvSpPr>
          <p:nvPr>
            <p:ph type="subTitle" idx="1"/>
          </p:nvPr>
        </p:nvSpPr>
        <p:spPr>
          <a:xfrm>
            <a:off x="1028700" y="7140893"/>
            <a:ext cx="4800600" cy="322040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83110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15105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3729037" y="673835"/>
            <a:ext cx="1157288" cy="1433429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57176" y="673835"/>
            <a:ext cx="3357563" cy="1433429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72727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214590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8097679"/>
            <a:ext cx="5829300" cy="2502813"/>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735" y="5341090"/>
            <a:ext cx="5829300" cy="275659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406542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57176" y="3920493"/>
            <a:ext cx="2257425" cy="11087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2628903" y="3920493"/>
            <a:ext cx="2257425" cy="11087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7" name="Foliennummernplatzhalter 6"/>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03128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504648"/>
            <a:ext cx="6172200" cy="2100263"/>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3" y="2820771"/>
            <a:ext cx="3030141" cy="1175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3" y="3996333"/>
            <a:ext cx="3030141" cy="72604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70" y="2820771"/>
            <a:ext cx="3031331" cy="1175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3770" y="3996333"/>
            <a:ext cx="3031331" cy="72604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pPr>
              <a:defRPr/>
            </a:pPr>
            <a:endParaRPr lang="de-DE" dirty="0"/>
          </a:p>
        </p:txBody>
      </p:sp>
      <p:sp>
        <p:nvSpPr>
          <p:cNvPr id="8" name="Fußzeilenplatzhalter 7"/>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9" name="Foliennummernplatzhalter 8"/>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417836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pPr>
              <a:defRPr/>
            </a:pPr>
            <a:endParaRPr lang="de-DE" dirty="0"/>
          </a:p>
        </p:txBody>
      </p:sp>
      <p:sp>
        <p:nvSpPr>
          <p:cNvPr id="4" name="Fußzeilenplatzhalter 3"/>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5" name="Foliennummernplatzhalter 4"/>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38566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endParaRPr lang="de-DE" dirty="0"/>
          </a:p>
        </p:txBody>
      </p:sp>
      <p:sp>
        <p:nvSpPr>
          <p:cNvPr id="3" name="Fußzeilenplatzhalter 2"/>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4" name="Foliennummernplatzhalter 3"/>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81758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1" y="501730"/>
            <a:ext cx="2256235" cy="2135267"/>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90" y="501734"/>
            <a:ext cx="3833813" cy="107550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1" y="2637001"/>
            <a:ext cx="2256235" cy="86198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7" name="Foliennummernplatzhalter 6"/>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10230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8821105"/>
            <a:ext cx="4114800" cy="1041382"/>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216" y="1125973"/>
            <a:ext cx="4114800" cy="75609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344216" y="9862487"/>
            <a:ext cx="4114800" cy="1478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7" name="Foliennummernplatzhalter 6"/>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82676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42900" y="504648"/>
            <a:ext cx="6172200" cy="21002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342900" y="2940372"/>
            <a:ext cx="6172200" cy="831645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342900" y="11679798"/>
            <a:ext cx="1600200" cy="670916"/>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dirty="0"/>
          </a:p>
        </p:txBody>
      </p:sp>
      <p:sp>
        <p:nvSpPr>
          <p:cNvPr id="5" name="Fußzeilenplatzhalter 4"/>
          <p:cNvSpPr>
            <a:spLocks noGrp="1"/>
          </p:cNvSpPr>
          <p:nvPr>
            <p:ph type="ftr" sz="quarter" idx="3"/>
          </p:nvPr>
        </p:nvSpPr>
        <p:spPr>
          <a:xfrm>
            <a:off x="2343150" y="11679798"/>
            <a:ext cx="2171700" cy="670916"/>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4"/>
          </p:nvPr>
        </p:nvSpPr>
        <p:spPr>
          <a:xfrm>
            <a:off x="4914900" y="11679798"/>
            <a:ext cx="1600200" cy="670916"/>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936372641"/>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mx.net/produkte/de-mail/" TargetMode="External"/><Relationship Id="rId2" Type="http://schemas.openxmlformats.org/officeDocument/2006/relationships/hyperlink" Target="https://produkte.web.de/de-mail"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de-mail.info/" TargetMode="External"/><Relationship Id="rId4" Type="http://schemas.openxmlformats.org/officeDocument/2006/relationships/hyperlink" Target="https://www.mentana-claimsoft.de/de-mai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260648" y="19595"/>
            <a:ext cx="6264696" cy="12227360"/>
            <a:chOff x="260648" y="19595"/>
            <a:chExt cx="6264696" cy="12227360"/>
          </a:xfrm>
        </p:grpSpPr>
        <p:sp>
          <p:nvSpPr>
            <p:cNvPr id="5" name="Rechteck 4"/>
            <p:cNvSpPr/>
            <p:nvPr/>
          </p:nvSpPr>
          <p:spPr>
            <a:xfrm>
              <a:off x="260648" y="4320878"/>
              <a:ext cx="5400600" cy="1043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2">
                      <a:lumMod val="60000"/>
                      <a:lumOff val="40000"/>
                    </a:schemeClr>
                  </a:solidFill>
                  <a:latin typeface="Frutiger77-CondensedBlack" panose="020B0A00000000000000" pitchFamily="34" charset="0"/>
                </a:rPr>
                <a:t>De-Mail</a:t>
              </a:r>
            </a:p>
            <a:p>
              <a:r>
                <a:rPr lang="de-DE" sz="1800" dirty="0">
                  <a:solidFill>
                    <a:schemeClr val="tx2">
                      <a:lumMod val="60000"/>
                      <a:lumOff val="40000"/>
                    </a:schemeClr>
                  </a:solidFill>
                  <a:latin typeface="Frutiger77-CondensedBlack" panose="020B0A00000000000000" pitchFamily="34" charset="0"/>
                </a:rPr>
                <a:t>Rechtssicher, schnell und nachweisbar</a:t>
              </a:r>
            </a:p>
          </p:txBody>
        </p:sp>
        <p:sp>
          <p:nvSpPr>
            <p:cNvPr id="7" name="Textfeld 6"/>
            <p:cNvSpPr txBox="1"/>
            <p:nvPr/>
          </p:nvSpPr>
          <p:spPr>
            <a:xfrm>
              <a:off x="271039" y="5580707"/>
              <a:ext cx="5544615" cy="6666248"/>
            </a:xfrm>
            <a:prstGeom prst="rect">
              <a:avLst/>
            </a:prstGeom>
            <a:noFill/>
          </p:spPr>
          <p:txBody>
            <a:bodyPr wrap="square" rtlCol="0">
              <a:spAutoFit/>
            </a:bodyPr>
            <a:lstStyle/>
            <a:p>
              <a:pPr>
                <a:lnSpc>
                  <a:spcPct val="150000"/>
                </a:lnSpc>
              </a:pPr>
              <a:r>
                <a:rPr lang="de-DE" sz="1100" dirty="0">
                  <a:latin typeface="Frutiger55Roman" panose="020B0500000000000000" pitchFamily="34" charset="0"/>
                </a:rPr>
                <a:t>Liebe Bürgerinnen und Bürger,</a:t>
              </a:r>
            </a:p>
            <a:p>
              <a:pPr>
                <a:lnSpc>
                  <a:spcPct val="150000"/>
                </a:lnSpc>
              </a:pPr>
              <a:r>
                <a:rPr lang="de-DE" sz="1100" dirty="0">
                  <a:latin typeface="Frutiger55Roman" panose="020B0500000000000000" pitchFamily="34" charset="0"/>
                </a:rPr>
                <a:t> </a:t>
              </a:r>
            </a:p>
            <a:p>
              <a:pPr>
                <a:lnSpc>
                  <a:spcPct val="150000"/>
                </a:lnSpc>
              </a:pPr>
              <a:r>
                <a:rPr lang="de-DE" sz="1100" dirty="0">
                  <a:latin typeface="Frutiger45-Light" panose="020B0400000000000000" pitchFamily="34" charset="0"/>
                </a:rPr>
                <a:t>seit dem </a:t>
              </a:r>
              <a:r>
                <a:rPr lang="de-DE" sz="1100" dirty="0">
                  <a:solidFill>
                    <a:srgbClr val="FF0000"/>
                  </a:solidFill>
                  <a:latin typeface="Frutiger45-Light" panose="020B0400000000000000" pitchFamily="34" charset="0"/>
                </a:rPr>
                <a:t>XX.XX.XXXX</a:t>
              </a:r>
              <a:r>
                <a:rPr lang="de-DE" sz="1100" dirty="0">
                  <a:latin typeface="Frutiger45-Light" panose="020B0400000000000000" pitchFamily="34" charset="0"/>
                </a:rPr>
                <a:t> können Sie bei zahlreichen Anliegen bequem und einfach via De-Mail mit uns kommunizieren.</a:t>
              </a:r>
            </a:p>
            <a:p>
              <a:pPr>
                <a:lnSpc>
                  <a:spcPct val="150000"/>
                </a:lnSpc>
              </a:pPr>
              <a:r>
                <a:rPr lang="de-DE" sz="1100" dirty="0">
                  <a:latin typeface="Frutiger45-Light" panose="020B0400000000000000" pitchFamily="34" charset="0"/>
                </a:rPr>
                <a:t>De-Mail ist ein digitaler Kommunikationsweg, der es Ihnen ermöglicht, Dokumente rechtssicher online zu versenden. Das betrifft alle offiziellen Dokumente, bei denen bisher eine Unterschrift oder Ihr persönliches Erscheinen notwendig war, wie z.B. diverse Anträge oder Verträge. </a:t>
              </a:r>
            </a:p>
            <a:p>
              <a:pPr>
                <a:lnSpc>
                  <a:spcPct val="150000"/>
                </a:lnSpc>
              </a:pPr>
              <a:r>
                <a:rPr lang="de-DE" sz="1100" dirty="0">
                  <a:latin typeface="Frutiger45-Light" panose="020B0400000000000000" pitchFamily="34" charset="0"/>
                </a:rPr>
                <a:t>Wir als Stadt </a:t>
              </a:r>
              <a:r>
                <a:rPr lang="de-DE" sz="1100" dirty="0">
                  <a:solidFill>
                    <a:srgbClr val="FF0000"/>
                  </a:solidFill>
                  <a:latin typeface="Frutiger45-Light" panose="020B0400000000000000" pitchFamily="34" charset="0"/>
                </a:rPr>
                <a:t>Musterstadt </a:t>
              </a:r>
              <a:r>
                <a:rPr lang="de-DE" sz="1100" dirty="0">
                  <a:latin typeface="Frutiger45-Light" panose="020B0400000000000000" pitchFamily="34" charset="0"/>
                </a:rPr>
                <a:t>bieten Ihnen bereits jetzt folgende Dienste per De-Mail an:</a:t>
              </a:r>
            </a:p>
            <a:p>
              <a:pPr marL="171450" indent="-171450">
                <a:lnSpc>
                  <a:spcPct val="150000"/>
                </a:lnSpc>
                <a:buFontTx/>
                <a:buChar char="-"/>
              </a:pPr>
              <a:r>
                <a:rPr lang="de-DE" sz="1100" i="1" dirty="0">
                  <a:solidFill>
                    <a:srgbClr val="FF0000"/>
                  </a:solidFill>
                  <a:latin typeface="Frutiger45-Light" panose="020B0400000000000000" pitchFamily="34" charset="0"/>
                </a:rPr>
                <a:t>Empfangen und Bearbeiten von Bürgerbegehren per De-Mail</a:t>
              </a:r>
            </a:p>
            <a:p>
              <a:pPr marL="171450" indent="-171450">
                <a:lnSpc>
                  <a:spcPct val="150000"/>
                </a:lnSpc>
                <a:buFontTx/>
                <a:buChar char="-"/>
              </a:pPr>
              <a:r>
                <a:rPr lang="de-DE" sz="1100" i="1" dirty="0">
                  <a:solidFill>
                    <a:srgbClr val="FF0000"/>
                  </a:solidFill>
                  <a:latin typeface="Frutiger45-Light" panose="020B0400000000000000" pitchFamily="34" charset="0"/>
                </a:rPr>
                <a:t>Empfang und Bearbeitung von diversen Onlineformularen wie Antrag auf Wohngeld, Abmeldung eines Kraftfahrtzeuges, Ausstellung einer Schankerlaubnis u.a.</a:t>
              </a:r>
            </a:p>
            <a:p>
              <a:pPr marL="171450" indent="-171450">
                <a:lnSpc>
                  <a:spcPct val="150000"/>
                </a:lnSpc>
                <a:buFontTx/>
                <a:buChar char="-"/>
              </a:pPr>
              <a:r>
                <a:rPr lang="de-DE" sz="1100" dirty="0">
                  <a:solidFill>
                    <a:schemeClr val="bg1">
                      <a:lumMod val="50000"/>
                    </a:schemeClr>
                  </a:solidFill>
                  <a:latin typeface="Frutiger45-Light" panose="020B0400000000000000" pitchFamily="34" charset="0"/>
                </a:rPr>
                <a:t>(Bitte zählen Sie hier die bereits umgesetzten De-Mail Prozesse auf)</a:t>
              </a: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latin typeface="Frutiger45-Light" panose="020B0400000000000000" pitchFamily="34" charset="0"/>
                </a:rPr>
                <a:t>Sie haben noch keine freigeschaltete De-Mail Adresse? Diese können Sie einfach bei den De-Mail Diensteanbietern (</a:t>
              </a:r>
              <a:r>
                <a:rPr lang="de-DE" sz="1100" dirty="0">
                  <a:latin typeface="Frutiger45-Light" panose="020B0400000000000000" pitchFamily="34" charset="0"/>
                  <a:hlinkClick r:id="rId2"/>
                </a:rPr>
                <a:t>WEB.DE</a:t>
              </a:r>
              <a:r>
                <a:rPr lang="de-DE" sz="1100" dirty="0">
                  <a:latin typeface="Frutiger45-Light" panose="020B0400000000000000" pitchFamily="34" charset="0"/>
                </a:rPr>
                <a:t>, </a:t>
              </a:r>
              <a:r>
                <a:rPr lang="de-DE" sz="1100">
                  <a:latin typeface="Frutiger45-Light" panose="020B0400000000000000" pitchFamily="34" charset="0"/>
                  <a:hlinkClick r:id="rId3"/>
                </a:rPr>
                <a:t>GMX</a:t>
              </a:r>
              <a:r>
                <a:rPr lang="de-DE" sz="1100">
                  <a:latin typeface="Frutiger45-Light" panose="020B0400000000000000" pitchFamily="34" charset="0"/>
                </a:rPr>
                <a:t>, </a:t>
              </a:r>
              <a:r>
                <a:rPr lang="de-DE" sz="1100" dirty="0">
                  <a:latin typeface="Frutiger45-Light" panose="020B0400000000000000" pitchFamily="34" charset="0"/>
                  <a:hlinkClick r:id="rId4"/>
                </a:rPr>
                <a:t>Mentana-Claimsoft</a:t>
              </a:r>
              <a:r>
                <a:rPr lang="de-DE" sz="1100" dirty="0">
                  <a:latin typeface="Frutiger45-Light" panose="020B0400000000000000" pitchFamily="34" charset="0"/>
                </a:rPr>
                <a:t>) registrieren.</a:t>
              </a:r>
            </a:p>
            <a:p>
              <a:pPr>
                <a:lnSpc>
                  <a:spcPct val="150000"/>
                </a:lnSpc>
              </a:pPr>
              <a:r>
                <a:rPr lang="de-DE" sz="1100" dirty="0">
                  <a:latin typeface="Frutiger45-Light" panose="020B0400000000000000" pitchFamily="34" charset="0"/>
                </a:rPr>
                <a:t>Viele Informationen finden Sie auch auf unserer Webseite </a:t>
              </a:r>
              <a:r>
                <a:rPr lang="de-DE" sz="1100" dirty="0">
                  <a:solidFill>
                    <a:srgbClr val="FF0000"/>
                  </a:solidFill>
                  <a:latin typeface="Frutiger45-Light" panose="020B0400000000000000" pitchFamily="34" charset="0"/>
                </a:rPr>
                <a:t>www.musterstadt.de unter der Rubrik De-Mail </a:t>
              </a:r>
              <a:r>
                <a:rPr lang="de-DE" sz="1100" dirty="0">
                  <a:latin typeface="Frutiger45-Light" panose="020B0400000000000000" pitchFamily="34" charset="0"/>
                </a:rPr>
                <a:t>oder auf der De-Mail Informationsseite </a:t>
              </a:r>
              <a:r>
                <a:rPr lang="de-DE" sz="1100" dirty="0">
                  <a:solidFill>
                    <a:srgbClr val="FF0000"/>
                  </a:solidFill>
                  <a:latin typeface="Frutiger45-Light" panose="020B0400000000000000" pitchFamily="34" charset="0"/>
                  <a:hlinkClick r:id="rId5"/>
                </a:rPr>
                <a:t>www.de-mail.info</a:t>
              </a:r>
              <a:r>
                <a:rPr lang="de-DE" sz="1100" dirty="0">
                  <a:solidFill>
                    <a:srgbClr val="FF0000"/>
                  </a:solidFill>
                  <a:latin typeface="Frutiger45-Light" panose="020B0400000000000000" pitchFamily="34" charset="0"/>
                </a:rPr>
                <a:t> .</a:t>
              </a: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solidFill>
                    <a:srgbClr val="FF0000"/>
                  </a:solidFill>
                  <a:latin typeface="Frutiger45-Light" panose="020B0400000000000000" pitchFamily="34" charset="0"/>
                </a:rPr>
                <a:t>Als Ihr Bürgermeister würde ich mich freuen, zukünftig auch per De-Mail mit Ihnen zu kommunizieren und Ihnen so den einen oder anderen Weg erleichtern zu können.</a:t>
              </a: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solidFill>
                    <a:srgbClr val="FF0000"/>
                  </a:solidFill>
                  <a:latin typeface="Frutiger45-Light" panose="020B0400000000000000" pitchFamily="34" charset="0"/>
                </a:rPr>
                <a:t>Mit freundlichen Grüßen</a:t>
              </a: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solidFill>
                    <a:srgbClr val="FF0000"/>
                  </a:solidFill>
                  <a:latin typeface="Frutiger45-Light" panose="020B0400000000000000" pitchFamily="34" charset="0"/>
                </a:rPr>
                <a:t>Max Mustermann</a:t>
              </a:r>
            </a:p>
            <a:p>
              <a:pPr>
                <a:lnSpc>
                  <a:spcPct val="150000"/>
                </a:lnSpc>
              </a:pPr>
              <a:r>
                <a:rPr lang="de-DE" sz="1100" dirty="0">
                  <a:solidFill>
                    <a:srgbClr val="FF0000"/>
                  </a:solidFill>
                  <a:latin typeface="Frutiger45-Light" panose="020B0400000000000000" pitchFamily="34" charset="0"/>
                </a:rPr>
                <a:t>Bürgermeister Musterstadt</a:t>
              </a:r>
              <a:endParaRPr lang="de-DE" sz="1100" dirty="0"/>
            </a:p>
          </p:txBody>
        </p:sp>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64" t="9564" r="1753"/>
            <a:stretch/>
          </p:blipFill>
          <p:spPr bwMode="auto">
            <a:xfrm>
              <a:off x="265009" y="19595"/>
              <a:ext cx="6260335" cy="42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1904869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223</Words>
  <Application>Microsoft Office PowerPoint</Application>
  <PresentationFormat>Benutzerdefiniert</PresentationFormat>
  <Paragraphs>20</Paragraphs>
  <Slides>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Frutiger55Roman</vt:lpstr>
      <vt:lpstr>Calibri</vt:lpstr>
      <vt:lpstr>Arial</vt:lpstr>
      <vt:lpstr>Frutiger45-Light</vt:lpstr>
      <vt:lpstr>Frutiger77-CondensedBlack</vt:lpstr>
      <vt:lpstr>Larissa</vt:lpstr>
      <vt:lpstr>PowerPoint-Präsentation</vt:lpstr>
    </vt:vector>
  </TitlesOfParts>
  <Company>1&amp;1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Daniela Levien</dc:creator>
  <cp:lastModifiedBy>Thomas Jerabek</cp:lastModifiedBy>
  <cp:revision>74</cp:revision>
  <cp:lastPrinted>2015-03-19T10:19:11Z</cp:lastPrinted>
  <dcterms:created xsi:type="dcterms:W3CDTF">2015-03-17T08:46:22Z</dcterms:created>
  <dcterms:modified xsi:type="dcterms:W3CDTF">2022-04-20T13:17:41Z</dcterms:modified>
</cp:coreProperties>
</file>